
<file path=[Content_Types].xml><?xml version="1.0" encoding="utf-8"?>
<Types xmlns="http://schemas.openxmlformats.org/package/2006/content-types">
  <Default Extension="png" ContentType="image/png"/>
  <Default Extension="tmp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498" y="5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71D25C85-ABB0-4571-85EB-562045C0DBF0}" type="datetimeFigureOut">
              <a:rPr lang="zh-CN" altLang="en-US" smtClean="0"/>
              <a:t>2019/3/26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A60A62A1-FF25-487C-98CA-6D06FF2B2D9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572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25C85-ABB0-4571-85EB-562045C0DBF0}" type="datetimeFigureOut">
              <a:rPr lang="zh-CN" altLang="en-US" smtClean="0"/>
              <a:t>2019/3/26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A62A1-FF25-487C-98CA-6D06FF2B2D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608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25C85-ABB0-4571-85EB-562045C0DBF0}" type="datetimeFigureOut">
              <a:rPr lang="zh-CN" altLang="en-US" smtClean="0"/>
              <a:t>2019/3/26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A62A1-FF25-487C-98CA-6D06FF2B2D9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235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25C85-ABB0-4571-85EB-562045C0DBF0}" type="datetimeFigureOut">
              <a:rPr lang="zh-CN" altLang="en-US" smtClean="0"/>
              <a:t>2019/3/26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A62A1-FF25-487C-98CA-6D06FF2B2D9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057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25C85-ABB0-4571-85EB-562045C0DBF0}" type="datetimeFigureOut">
              <a:rPr lang="zh-CN" altLang="en-US" smtClean="0"/>
              <a:t>2019/3/26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A62A1-FF25-487C-98CA-6D06FF2B2D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3313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25C85-ABB0-4571-85EB-562045C0DBF0}" type="datetimeFigureOut">
              <a:rPr lang="zh-CN" altLang="en-US" smtClean="0"/>
              <a:t>2019/3/26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A62A1-FF25-487C-98CA-6D06FF2B2D9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2814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25C85-ABB0-4571-85EB-562045C0DBF0}" type="datetimeFigureOut">
              <a:rPr lang="zh-CN" altLang="en-US" smtClean="0"/>
              <a:t>2019/3/26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A62A1-FF25-487C-98CA-6D06FF2B2D9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4746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25C85-ABB0-4571-85EB-562045C0DBF0}" type="datetimeFigureOut">
              <a:rPr lang="zh-CN" altLang="en-US" smtClean="0"/>
              <a:t>2019/3/26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A62A1-FF25-487C-98CA-6D06FF2B2D9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0139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25C85-ABB0-4571-85EB-562045C0DBF0}" type="datetimeFigureOut">
              <a:rPr lang="zh-CN" altLang="en-US" smtClean="0"/>
              <a:t>2019/3/26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A62A1-FF25-487C-98CA-6D06FF2B2D9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768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25C85-ABB0-4571-85EB-562045C0DBF0}" type="datetimeFigureOut">
              <a:rPr lang="zh-CN" altLang="en-US" smtClean="0"/>
              <a:t>2019/3/26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A62A1-FF25-487C-98CA-6D06FF2B2D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64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25C85-ABB0-4571-85EB-562045C0DBF0}" type="datetimeFigureOut">
              <a:rPr lang="zh-CN" altLang="en-US" smtClean="0"/>
              <a:t>2019/3/26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A62A1-FF25-487C-98CA-6D06FF2B2D9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4502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25C85-ABB0-4571-85EB-562045C0DBF0}" type="datetimeFigureOut">
              <a:rPr lang="zh-CN" altLang="en-US" smtClean="0"/>
              <a:t>2019/3/26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A62A1-FF25-487C-98CA-6D06FF2B2D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961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25C85-ABB0-4571-85EB-562045C0DBF0}" type="datetimeFigureOut">
              <a:rPr lang="zh-CN" altLang="en-US" smtClean="0"/>
              <a:t>2019/3/26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A62A1-FF25-487C-98CA-6D06FF2B2D9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629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25C85-ABB0-4571-85EB-562045C0DBF0}" type="datetimeFigureOut">
              <a:rPr lang="zh-CN" altLang="en-US" smtClean="0"/>
              <a:t>2019/3/26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A62A1-FF25-487C-98CA-6D06FF2B2D9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4714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25C85-ABB0-4571-85EB-562045C0DBF0}" type="datetimeFigureOut">
              <a:rPr lang="zh-CN" altLang="en-US" smtClean="0"/>
              <a:t>2019/3/26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A62A1-FF25-487C-98CA-6D06FF2B2D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082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25C85-ABB0-4571-85EB-562045C0DBF0}" type="datetimeFigureOut">
              <a:rPr lang="zh-CN" altLang="en-US" smtClean="0"/>
              <a:t>2019/3/26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A62A1-FF25-487C-98CA-6D06FF2B2D9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377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25C85-ABB0-4571-85EB-562045C0DBF0}" type="datetimeFigureOut">
              <a:rPr lang="zh-CN" altLang="en-US" smtClean="0"/>
              <a:t>2019/3/26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A62A1-FF25-487C-98CA-6D06FF2B2D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4762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1D25C85-ABB0-4571-85EB-562045C0DBF0}" type="datetimeFigureOut">
              <a:rPr lang="zh-CN" altLang="en-US" smtClean="0"/>
              <a:t>2019/3/26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60A62A1-FF25-487C-98CA-6D06FF2B2D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691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9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0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848889"/>
            <a:ext cx="9144000" cy="781593"/>
          </a:xfrm>
        </p:spPr>
        <p:txBody>
          <a:bodyPr>
            <a:noAutofit/>
          </a:bodyPr>
          <a:lstStyle/>
          <a:p>
            <a:r>
              <a:rPr lang="zh-CN" altLang="en-US" sz="6600" b="1" dirty="0" smtClean="0"/>
              <a:t>滑轮组与机械效率</a:t>
            </a:r>
            <a:endParaRPr lang="zh-CN" altLang="en-US" sz="6600" b="1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0" y="1440994"/>
            <a:ext cx="9144000" cy="78159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3200" b="1" dirty="0" smtClean="0"/>
              <a:t>中考物理总复习：</a:t>
            </a:r>
            <a:r>
              <a:rPr lang="zh-CN" altLang="en-US" sz="3200" b="1" dirty="0" smtClean="0"/>
              <a:t>专题</a:t>
            </a:r>
            <a:r>
              <a:rPr lang="en-US" altLang="zh-CN" sz="3200" b="1" dirty="0" smtClean="0"/>
              <a:t>11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00761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4302" y="466821"/>
            <a:ext cx="9601196" cy="1303867"/>
          </a:xfrm>
        </p:spPr>
        <p:txBody>
          <a:bodyPr/>
          <a:lstStyle/>
          <a:p>
            <a:pPr algn="l"/>
            <a:r>
              <a:rPr lang="zh-CN" altLang="en-US" dirty="0" smtClean="0"/>
              <a:t>一、常见模型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495" y="2497179"/>
            <a:ext cx="3079968" cy="367064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955496" y="4559474"/>
            <a:ext cx="1188538" cy="16083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495479" y="2497179"/>
            <a:ext cx="2079321" cy="3670646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743" y="2627289"/>
            <a:ext cx="1994257" cy="3215963"/>
          </a:xfrm>
          <a:prstGeom prst="rect">
            <a:avLst/>
          </a:prstGeom>
        </p:spPr>
      </p:pic>
      <p:cxnSp>
        <p:nvCxnSpPr>
          <p:cNvPr id="24" name="直接箭头连接符 23"/>
          <p:cNvCxnSpPr/>
          <p:nvPr/>
        </p:nvCxnSpPr>
        <p:spPr>
          <a:xfrm flipH="1" flipV="1">
            <a:off x="4521896" y="3081403"/>
            <a:ext cx="12526" cy="13903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 flipV="1">
            <a:off x="5303153" y="3101752"/>
            <a:ext cx="151747" cy="137004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>
            <a:off x="4954575" y="4471793"/>
            <a:ext cx="6263" cy="171274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2956142" y="3701963"/>
            <a:ext cx="338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/>
              <a:t>F</a:t>
            </a:r>
            <a:endParaRPr lang="zh-CN" altLang="en-US" sz="3600" dirty="0"/>
          </a:p>
        </p:txBody>
      </p:sp>
      <p:sp>
        <p:nvSpPr>
          <p:cNvPr id="30" name="文本框 29"/>
          <p:cNvSpPr txBox="1"/>
          <p:nvPr/>
        </p:nvSpPr>
        <p:spPr>
          <a:xfrm>
            <a:off x="4079716" y="2899776"/>
            <a:ext cx="338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/>
              <a:t>F</a:t>
            </a:r>
            <a:endParaRPr lang="zh-CN" altLang="en-US" sz="3600" dirty="0"/>
          </a:p>
        </p:txBody>
      </p:sp>
      <p:sp>
        <p:nvSpPr>
          <p:cNvPr id="31" name="文本框 30"/>
          <p:cNvSpPr txBox="1"/>
          <p:nvPr/>
        </p:nvSpPr>
        <p:spPr>
          <a:xfrm>
            <a:off x="5377778" y="2776405"/>
            <a:ext cx="338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/>
              <a:t>F</a:t>
            </a:r>
            <a:endParaRPr lang="zh-CN" altLang="en-US" sz="3600" dirty="0"/>
          </a:p>
        </p:txBody>
      </p:sp>
      <p:sp>
        <p:nvSpPr>
          <p:cNvPr id="32" name="文本框 31"/>
          <p:cNvSpPr txBox="1"/>
          <p:nvPr/>
        </p:nvSpPr>
        <p:spPr>
          <a:xfrm>
            <a:off x="5130656" y="5487331"/>
            <a:ext cx="45093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/>
              <a:t>G</a:t>
            </a:r>
            <a:r>
              <a:rPr lang="zh-CN" altLang="en-US" sz="2400" dirty="0" smtClean="0"/>
              <a:t>总</a:t>
            </a:r>
            <a:r>
              <a:rPr lang="en-US" altLang="zh-CN" sz="2400" dirty="0" smtClean="0"/>
              <a:t>=</a:t>
            </a:r>
            <a:r>
              <a:rPr lang="en-US" altLang="zh-CN" sz="4000" dirty="0" smtClean="0"/>
              <a:t>G</a:t>
            </a:r>
            <a:r>
              <a:rPr lang="zh-CN" altLang="en-US" sz="2400" dirty="0" smtClean="0"/>
              <a:t>物</a:t>
            </a:r>
            <a:r>
              <a:rPr lang="en-US" altLang="zh-CN" sz="2400" dirty="0" smtClean="0"/>
              <a:t>+</a:t>
            </a:r>
            <a:r>
              <a:rPr lang="en-US" altLang="zh-CN" sz="4000" dirty="0" smtClean="0"/>
              <a:t>G</a:t>
            </a:r>
            <a:r>
              <a:rPr lang="zh-CN" altLang="en-US" sz="2400" dirty="0" smtClean="0"/>
              <a:t>动</a:t>
            </a:r>
            <a:endParaRPr lang="zh-CN" altLang="en-US" sz="4400" dirty="0"/>
          </a:p>
        </p:txBody>
      </p:sp>
      <p:sp>
        <p:nvSpPr>
          <p:cNvPr id="40" name="文本框 39"/>
          <p:cNvSpPr txBox="1"/>
          <p:nvPr/>
        </p:nvSpPr>
        <p:spPr>
          <a:xfrm>
            <a:off x="1133074" y="1756164"/>
            <a:ext cx="6081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/>
              <a:t>（一）两绳承重：受力分析</a:t>
            </a:r>
            <a:endParaRPr lang="zh-CN" altLang="en-US" sz="3600" dirty="0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272" y="3418033"/>
            <a:ext cx="5334980" cy="1446814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6313321" y="2627289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/>
              <a:t>拉力大小：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835970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 animBg="1"/>
      <p:bldP spid="29" grpId="0"/>
      <p:bldP spid="30" grpId="0"/>
      <p:bldP spid="31" grpId="0"/>
      <p:bldP spid="32" grpId="0"/>
      <p:bldP spid="4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54302" y="466821"/>
            <a:ext cx="9601196" cy="1303867"/>
          </a:xfrm>
        </p:spPr>
        <p:txBody>
          <a:bodyPr/>
          <a:lstStyle/>
          <a:p>
            <a:pPr algn="l"/>
            <a:r>
              <a:rPr lang="zh-CN" altLang="en-US" dirty="0" smtClean="0"/>
              <a:t>一、常见模型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133075" y="1756164"/>
            <a:ext cx="580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/>
              <a:t>（一）两绳承重：位置变化</a:t>
            </a:r>
            <a:endParaRPr lang="zh-CN" altLang="en-US" sz="36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241" y="2472127"/>
            <a:ext cx="3079968" cy="3670646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2420389" y="6105195"/>
            <a:ext cx="1954060" cy="0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3645074" y="5173249"/>
            <a:ext cx="0" cy="93194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621455" y="5445136"/>
            <a:ext cx="338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/>
              <a:t>h</a:t>
            </a:r>
            <a:endParaRPr lang="zh-CN" altLang="en-US" sz="3600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1816274" y="5486400"/>
            <a:ext cx="2304789" cy="12526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3417907" y="4568182"/>
            <a:ext cx="0" cy="93194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985762" y="4757425"/>
            <a:ext cx="338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/>
              <a:t>h</a:t>
            </a:r>
            <a:endParaRPr lang="zh-CN" altLang="en-US" sz="3600" dirty="0"/>
          </a:p>
        </p:txBody>
      </p:sp>
      <p:cxnSp>
        <p:nvCxnSpPr>
          <p:cNvPr id="22" name="直接箭头连接符 21"/>
          <p:cNvCxnSpPr/>
          <p:nvPr/>
        </p:nvCxnSpPr>
        <p:spPr>
          <a:xfrm flipV="1">
            <a:off x="3897098" y="4554454"/>
            <a:ext cx="0" cy="93194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3859714" y="4743697"/>
            <a:ext cx="338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/>
              <a:t>h</a:t>
            </a:r>
            <a:endParaRPr lang="zh-CN" altLang="en-US" sz="3600" dirty="0"/>
          </a:p>
        </p:txBody>
      </p:sp>
      <p:cxnSp>
        <p:nvCxnSpPr>
          <p:cNvPr id="25" name="直接箭头连接符 24"/>
          <p:cNvCxnSpPr/>
          <p:nvPr/>
        </p:nvCxnSpPr>
        <p:spPr>
          <a:xfrm>
            <a:off x="4345096" y="4020855"/>
            <a:ext cx="336770" cy="174744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4503108" y="4307450"/>
            <a:ext cx="338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/>
              <a:t>s</a:t>
            </a:r>
            <a:endParaRPr lang="zh-CN" altLang="en-US" sz="3600" dirty="0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114" y="3499795"/>
            <a:ext cx="2362074" cy="1042119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242051" y="2604223"/>
            <a:ext cx="5314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/>
              <a:t>绳子自由端移动距离：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319449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23" grpId="0"/>
      <p:bldP spid="27" grpId="0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54302" y="466821"/>
            <a:ext cx="9601196" cy="1303867"/>
          </a:xfrm>
        </p:spPr>
        <p:txBody>
          <a:bodyPr/>
          <a:lstStyle/>
          <a:p>
            <a:pPr algn="l"/>
            <a:r>
              <a:rPr lang="zh-CN" altLang="en-US" dirty="0" smtClean="0"/>
              <a:t>一、常见模型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133074" y="1756164"/>
            <a:ext cx="6224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/>
              <a:t>（一）两绳承重：机械效率</a:t>
            </a:r>
            <a:endParaRPr lang="zh-CN" altLang="en-US" sz="36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241" y="2434549"/>
            <a:ext cx="3079968" cy="3670646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2420389" y="6067617"/>
            <a:ext cx="1954060" cy="0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3645074" y="5135671"/>
            <a:ext cx="0" cy="93194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621455" y="5407558"/>
            <a:ext cx="338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/>
              <a:t>h</a:t>
            </a:r>
            <a:endParaRPr lang="zh-CN" altLang="en-US" sz="3600" dirty="0"/>
          </a:p>
        </p:txBody>
      </p:sp>
      <p:cxnSp>
        <p:nvCxnSpPr>
          <p:cNvPr id="25" name="直接箭头连接符 24"/>
          <p:cNvCxnSpPr/>
          <p:nvPr/>
        </p:nvCxnSpPr>
        <p:spPr>
          <a:xfrm>
            <a:off x="4345096" y="3983277"/>
            <a:ext cx="336770" cy="174744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4503108" y="4269872"/>
            <a:ext cx="338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/>
              <a:t>s</a:t>
            </a:r>
            <a:endParaRPr lang="zh-CN" altLang="en-US" sz="3600" dirty="0"/>
          </a:p>
        </p:txBody>
      </p:sp>
      <p:sp>
        <p:nvSpPr>
          <p:cNvPr id="18" name="文本框 17"/>
          <p:cNvSpPr txBox="1"/>
          <p:nvPr/>
        </p:nvSpPr>
        <p:spPr>
          <a:xfrm>
            <a:off x="2630466" y="3660111"/>
            <a:ext cx="338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/>
              <a:t>F</a:t>
            </a:r>
            <a:endParaRPr lang="zh-CN" altLang="en-US" sz="3600" dirty="0"/>
          </a:p>
        </p:txBody>
      </p:sp>
      <p:sp>
        <p:nvSpPr>
          <p:cNvPr id="19" name="文本框 18"/>
          <p:cNvSpPr txBox="1"/>
          <p:nvPr/>
        </p:nvSpPr>
        <p:spPr>
          <a:xfrm>
            <a:off x="4645716" y="5325446"/>
            <a:ext cx="338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/>
              <a:t>F</a:t>
            </a:r>
            <a:endParaRPr lang="zh-CN" altLang="en-US" sz="3600" dirty="0"/>
          </a:p>
        </p:txBody>
      </p:sp>
      <p:cxnSp>
        <p:nvCxnSpPr>
          <p:cNvPr id="20" name="直接箭头连接符 19"/>
          <p:cNvCxnSpPr/>
          <p:nvPr/>
        </p:nvCxnSpPr>
        <p:spPr>
          <a:xfrm>
            <a:off x="2185259" y="5921673"/>
            <a:ext cx="1" cy="37447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2189164" y="5975595"/>
            <a:ext cx="59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G</a:t>
            </a:r>
            <a:r>
              <a:rPr lang="zh-CN" altLang="en-US" dirty="0" smtClean="0"/>
              <a:t>物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883" y="3124360"/>
            <a:ext cx="2416561" cy="114551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5408" y="2294138"/>
            <a:ext cx="2800709" cy="109835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1523" y="4835916"/>
            <a:ext cx="5900238" cy="1364468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5634335" y="242034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有用功</a:t>
            </a:r>
            <a:r>
              <a:rPr lang="zh-CN" altLang="en-US" sz="3600" dirty="0" smtClean="0"/>
              <a:t>：</a:t>
            </a:r>
            <a:endParaRPr lang="zh-CN" altLang="en-US" sz="3600" dirty="0"/>
          </a:p>
        </p:txBody>
      </p:sp>
      <p:sp>
        <p:nvSpPr>
          <p:cNvPr id="30" name="文本框 29"/>
          <p:cNvSpPr txBox="1"/>
          <p:nvPr/>
        </p:nvSpPr>
        <p:spPr>
          <a:xfrm>
            <a:off x="5695960" y="3291718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/>
              <a:t>总功：</a:t>
            </a:r>
            <a:endParaRPr lang="zh-CN" altLang="en-US" sz="3600" dirty="0"/>
          </a:p>
        </p:txBody>
      </p:sp>
      <p:sp>
        <p:nvSpPr>
          <p:cNvPr id="31" name="文本框 30"/>
          <p:cNvSpPr txBox="1"/>
          <p:nvPr/>
        </p:nvSpPr>
        <p:spPr>
          <a:xfrm>
            <a:off x="5634335" y="4198224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/>
              <a:t>机械效率：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47909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7" grpId="0"/>
      <p:bldP spid="29" grpId="0"/>
      <p:bldP spid="30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54302" y="466821"/>
            <a:ext cx="9601196" cy="1303867"/>
          </a:xfrm>
        </p:spPr>
        <p:txBody>
          <a:bodyPr/>
          <a:lstStyle/>
          <a:p>
            <a:pPr algn="l"/>
            <a:r>
              <a:rPr lang="zh-CN" altLang="en-US" dirty="0" smtClean="0"/>
              <a:t>一、常见模型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33075" y="1756164"/>
            <a:ext cx="4804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/>
              <a:t>（二）</a:t>
            </a:r>
            <a:r>
              <a:rPr lang="en-US" altLang="zh-CN" sz="3600" dirty="0" smtClean="0"/>
              <a:t>n</a:t>
            </a:r>
            <a:r>
              <a:rPr lang="zh-CN" altLang="en-US" sz="3600" dirty="0" smtClean="0"/>
              <a:t>绳承重</a:t>
            </a:r>
            <a:endParaRPr lang="zh-CN" altLang="en-US" sz="36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589" y="2204860"/>
            <a:ext cx="4214483" cy="113333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263" y="3226320"/>
            <a:ext cx="1946986" cy="85898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181560" y="24137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拉力大小：</a:t>
            </a:r>
            <a:endParaRPr lang="zh-CN" altLang="en-US" sz="2800" dirty="0"/>
          </a:p>
        </p:txBody>
      </p:sp>
      <p:sp>
        <p:nvSpPr>
          <p:cNvPr id="11" name="文本框 10"/>
          <p:cNvSpPr txBox="1"/>
          <p:nvPr/>
        </p:nvSpPr>
        <p:spPr>
          <a:xfrm>
            <a:off x="4230722" y="3425383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绳子自由端移动距离：</a:t>
            </a:r>
            <a:endParaRPr lang="zh-CN" altLang="en-US" sz="2800" dirty="0"/>
          </a:p>
        </p:txBody>
      </p:sp>
      <p:sp>
        <p:nvSpPr>
          <p:cNvPr id="12" name="文本框 11"/>
          <p:cNvSpPr txBox="1"/>
          <p:nvPr/>
        </p:nvSpPr>
        <p:spPr>
          <a:xfrm>
            <a:off x="4297740" y="4439918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机械效率：</a:t>
            </a:r>
            <a:endParaRPr lang="zh-CN" altLang="en-US" sz="28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337" y="4172494"/>
            <a:ext cx="5689816" cy="131580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075" y="2487481"/>
            <a:ext cx="1514475" cy="30740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5499" y="2490294"/>
            <a:ext cx="1085850" cy="3071262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410926" y="5561556"/>
            <a:ext cx="113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/>
              <a:t>n=3</a:t>
            </a:r>
            <a:endParaRPr lang="zh-CN" altLang="en-US" sz="3600" dirty="0"/>
          </a:p>
        </p:txBody>
      </p:sp>
      <p:sp>
        <p:nvSpPr>
          <p:cNvPr id="17" name="文本框 16"/>
          <p:cNvSpPr txBox="1"/>
          <p:nvPr/>
        </p:nvSpPr>
        <p:spPr>
          <a:xfrm>
            <a:off x="3096586" y="5549030"/>
            <a:ext cx="113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/>
              <a:t>n=5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72763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54302" y="466821"/>
            <a:ext cx="9601196" cy="1303867"/>
          </a:xfrm>
        </p:spPr>
        <p:txBody>
          <a:bodyPr/>
          <a:lstStyle/>
          <a:p>
            <a:pPr algn="l"/>
            <a:r>
              <a:rPr lang="zh-CN" altLang="en-US" dirty="0" smtClean="0"/>
              <a:t>二、方法指导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822006" y="2439085"/>
            <a:ext cx="4804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sz="4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、数清承重绳段数</a:t>
            </a:r>
            <a:r>
              <a:rPr lang="en-US" altLang="zh-CN" sz="4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n</a:t>
            </a:r>
            <a:r>
              <a:rPr lang="zh-CN" altLang="en-US" sz="4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；</a:t>
            </a:r>
            <a:endParaRPr lang="zh-CN" altLang="en-US" sz="40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22005" y="3299156"/>
            <a:ext cx="93637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sz="4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、在图上标出</a:t>
            </a:r>
            <a:r>
              <a:rPr lang="en-US" altLang="zh-CN" sz="4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G</a:t>
            </a:r>
            <a:r>
              <a:rPr lang="zh-CN" altLang="en-US" sz="4000" baseline="-25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物</a:t>
            </a:r>
            <a:r>
              <a:rPr lang="zh-CN" altLang="en-US" sz="4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、</a:t>
            </a:r>
            <a:r>
              <a:rPr lang="en-US" altLang="zh-CN" sz="4000" dirty="0"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en-US" altLang="zh-CN" sz="4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G</a:t>
            </a:r>
            <a:r>
              <a:rPr lang="zh-CN" altLang="en-US" sz="4000" baseline="-25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动</a:t>
            </a:r>
            <a:r>
              <a:rPr lang="zh-CN" altLang="en-US" sz="4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、</a:t>
            </a:r>
            <a:r>
              <a:rPr lang="en-US" altLang="zh-CN" sz="4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F</a:t>
            </a:r>
            <a:r>
              <a:rPr lang="zh-CN" altLang="en-US" sz="4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、</a:t>
            </a:r>
            <a:r>
              <a:rPr lang="en-US" altLang="zh-CN" sz="4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h</a:t>
            </a:r>
            <a:r>
              <a:rPr lang="zh-CN" altLang="en-US" sz="4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、</a:t>
            </a:r>
            <a:r>
              <a:rPr lang="en-US" altLang="zh-CN" sz="4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s</a:t>
            </a:r>
            <a:r>
              <a:rPr lang="zh-CN" altLang="en-US" sz="4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，标出已知</a:t>
            </a:r>
            <a:r>
              <a:rPr lang="zh-CN" altLang="en-US" sz="4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量并计算出未知量；</a:t>
            </a:r>
            <a:endParaRPr lang="en-US" altLang="zh-CN" sz="40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22004" y="4622595"/>
            <a:ext cx="92008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4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、熟练运用公式计算速度</a:t>
            </a:r>
            <a:r>
              <a:rPr lang="en-US" altLang="zh-CN" sz="4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v</a:t>
            </a:r>
            <a:r>
              <a:rPr lang="zh-CN" altLang="en-US" sz="4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、功</a:t>
            </a:r>
            <a:r>
              <a:rPr lang="en-US" altLang="zh-CN" sz="4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W</a:t>
            </a:r>
            <a:r>
              <a:rPr lang="zh-CN" altLang="en-US" sz="4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、功率</a:t>
            </a:r>
            <a:r>
              <a:rPr lang="en-US" altLang="zh-CN" sz="4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P</a:t>
            </a:r>
            <a:r>
              <a:rPr lang="zh-CN" altLang="en-US" sz="4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等物理量。</a:t>
            </a:r>
            <a:endParaRPr lang="en-US" altLang="zh-CN" sz="40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22005" y="1754092"/>
            <a:ext cx="4804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/>
              <a:t>通用解题步骤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7265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729458" y="404191"/>
            <a:ext cx="9601196" cy="1303867"/>
          </a:xfrm>
        </p:spPr>
        <p:txBody>
          <a:bodyPr/>
          <a:lstStyle/>
          <a:p>
            <a:pPr algn="l"/>
            <a:r>
              <a:rPr lang="zh-CN" altLang="en-US" dirty="0" smtClean="0"/>
              <a:t>三、实战典例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014609" y="1816722"/>
            <a:ext cx="103089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例</a:t>
            </a:r>
            <a:r>
              <a:rPr lang="en-US" altLang="zh-CN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：如图所示，用滑轮组匀速提升重为</a:t>
            </a:r>
            <a:r>
              <a:rPr lang="en-US" altLang="zh-CN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600N</a:t>
            </a:r>
            <a:r>
              <a:rPr lang="zh-CN" altLang="en-US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的重物，人对绳的拉力</a:t>
            </a:r>
            <a:r>
              <a:rPr lang="en-US" altLang="zh-CN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F</a:t>
            </a:r>
            <a:r>
              <a:rPr lang="zh-CN" altLang="en-US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为</a:t>
            </a:r>
            <a:r>
              <a:rPr lang="en-US" altLang="zh-CN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400N</a:t>
            </a:r>
            <a:r>
              <a:rPr lang="zh-CN" altLang="en-US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5s</a:t>
            </a:r>
            <a:r>
              <a:rPr lang="zh-CN" altLang="en-US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内物体上升的高度为</a:t>
            </a:r>
            <a:r>
              <a:rPr lang="en-US" altLang="zh-CN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2m</a:t>
            </a:r>
            <a:r>
              <a:rPr lang="zh-CN" altLang="en-US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，不计绳重和摩擦，则下列说法正确的是</a:t>
            </a:r>
            <a:endParaRPr lang="en-US" altLang="zh-CN" sz="36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A.</a:t>
            </a:r>
            <a:r>
              <a:rPr lang="zh-CN" altLang="en-US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物体上升的速度为</a:t>
            </a:r>
            <a:r>
              <a:rPr lang="en-US" altLang="zh-CN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0.8m/s</a:t>
            </a:r>
          </a:p>
          <a:p>
            <a:r>
              <a:rPr lang="en-US" altLang="zh-CN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B.</a:t>
            </a:r>
            <a:r>
              <a:rPr lang="zh-CN" altLang="en-US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动滑轮重力为</a:t>
            </a:r>
            <a:r>
              <a:rPr lang="en-US" altLang="zh-CN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100N</a:t>
            </a:r>
          </a:p>
          <a:p>
            <a:r>
              <a:rPr lang="en-US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en-US" altLang="zh-CN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拉力所做的功为</a:t>
            </a:r>
            <a:r>
              <a:rPr lang="en-US" altLang="zh-CN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800J</a:t>
            </a:r>
          </a:p>
          <a:p>
            <a:r>
              <a:rPr lang="en-US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D</a:t>
            </a:r>
            <a:r>
              <a:rPr lang="en-US" altLang="zh-CN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拉力的功率为</a:t>
            </a:r>
            <a:r>
              <a:rPr lang="en-US" altLang="zh-CN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320W</a:t>
            </a:r>
            <a:endParaRPr lang="zh-CN" altLang="en-US" sz="3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4293933"/>
              </p:ext>
            </p:extLst>
          </p:nvPr>
        </p:nvGraphicFramePr>
        <p:xfrm>
          <a:off x="7668494" y="3632795"/>
          <a:ext cx="2452536" cy="2262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Image" r:id="rId3" imgW="12799800" imgH="11809440" progId="Photoshop.Image.14">
                  <p:embed/>
                </p:oleObj>
              </mc:Choice>
              <mc:Fallback>
                <p:oleObj name="Image" r:id="rId3" imgW="12799800" imgH="11809440" progId="Photoshop.Image.1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68494" y="3632795"/>
                        <a:ext cx="2452536" cy="22629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858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654556"/>
              </p:ext>
            </p:extLst>
          </p:nvPr>
        </p:nvGraphicFramePr>
        <p:xfrm>
          <a:off x="8771243" y="3532338"/>
          <a:ext cx="1374840" cy="226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Image" r:id="rId3" imgW="6247440" imgH="10285560" progId="Photoshop.Image.14">
                  <p:embed/>
                </p:oleObj>
              </mc:Choice>
              <mc:Fallback>
                <p:oleObj name="Image" r:id="rId3" imgW="6247440" imgH="10285560" progId="Photoshop.Image.1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71243" y="3532338"/>
                        <a:ext cx="1374840" cy="226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729458" y="404191"/>
            <a:ext cx="9601196" cy="1303867"/>
          </a:xfrm>
        </p:spPr>
        <p:txBody>
          <a:bodyPr/>
          <a:lstStyle/>
          <a:p>
            <a:pPr algn="l"/>
            <a:r>
              <a:rPr lang="zh-CN" altLang="en-US" dirty="0" smtClean="0"/>
              <a:t>三、实战典例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014609" y="1816722"/>
            <a:ext cx="103089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例</a:t>
            </a:r>
            <a:r>
              <a:rPr lang="en-US" altLang="zh-CN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：如图所示，工人用滑轮组吊起一个质量为</a:t>
            </a:r>
            <a:r>
              <a:rPr lang="en-US" altLang="zh-CN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240kg</a:t>
            </a:r>
            <a:r>
              <a:rPr lang="zh-CN" altLang="en-US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的物体，若将物体匀速提升</a:t>
            </a:r>
            <a:r>
              <a:rPr lang="en-US" altLang="zh-CN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10m</a:t>
            </a:r>
            <a:r>
              <a:rPr lang="zh-CN" altLang="en-US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，拉力</a:t>
            </a:r>
            <a:r>
              <a:rPr lang="en-US" altLang="zh-CN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F</a:t>
            </a:r>
            <a:r>
              <a:rPr lang="zh-CN" altLang="en-US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的功率为</a:t>
            </a:r>
            <a:r>
              <a:rPr lang="en-US" altLang="zh-CN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3000W</a:t>
            </a:r>
            <a:r>
              <a:rPr lang="zh-CN" altLang="en-US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，滑轮组的机械效率为</a:t>
            </a:r>
            <a:r>
              <a:rPr lang="en-US" altLang="zh-CN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80%</a:t>
            </a:r>
            <a:r>
              <a:rPr lang="zh-CN" altLang="en-US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，不计绳重和摩擦，下列说法正确的是</a:t>
            </a:r>
            <a:endParaRPr lang="en-US" altLang="zh-CN" sz="36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A.</a:t>
            </a:r>
            <a:r>
              <a:rPr lang="zh-CN" altLang="en-US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动滑轮重力为</a:t>
            </a:r>
            <a:r>
              <a:rPr lang="en-US" altLang="zh-CN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600N</a:t>
            </a:r>
          </a:p>
          <a:p>
            <a:r>
              <a:rPr lang="en-US" altLang="zh-CN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B.</a:t>
            </a:r>
            <a:r>
              <a:rPr lang="zh-CN" altLang="en-US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拉力所作的有用功为</a:t>
            </a:r>
            <a:r>
              <a:rPr lang="en-US" altLang="zh-CN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1.2×10</a:t>
            </a:r>
            <a:r>
              <a:rPr lang="en-US" altLang="zh-CN" sz="3600" b="1" baseline="30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en-US" altLang="zh-CN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J</a:t>
            </a:r>
          </a:p>
          <a:p>
            <a:r>
              <a:rPr lang="en-US" altLang="zh-CN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C.</a:t>
            </a:r>
            <a:r>
              <a:rPr lang="zh-CN" altLang="en-US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物体上升的速度为</a:t>
            </a:r>
            <a:r>
              <a:rPr lang="en-US" altLang="zh-CN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0.5m/s</a:t>
            </a:r>
          </a:p>
          <a:p>
            <a:r>
              <a:rPr lang="en-US" altLang="zh-CN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D.</a:t>
            </a:r>
            <a:r>
              <a:rPr lang="zh-CN" altLang="en-US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若重新吊起</a:t>
            </a:r>
            <a:r>
              <a:rPr lang="en-US" altLang="zh-CN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500kg</a:t>
            </a:r>
            <a:r>
              <a:rPr lang="zh-CN" altLang="en-US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的物体，其机械效率变小</a:t>
            </a:r>
            <a:endParaRPr lang="zh-CN" altLang="en-US" sz="3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660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729458" y="404191"/>
            <a:ext cx="9601196" cy="1303867"/>
          </a:xfrm>
        </p:spPr>
        <p:txBody>
          <a:bodyPr/>
          <a:lstStyle/>
          <a:p>
            <a:pPr algn="l"/>
            <a:r>
              <a:rPr lang="zh-CN" altLang="en-US" dirty="0" smtClean="0"/>
              <a:t>三、实战典例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014609" y="1816722"/>
            <a:ext cx="103089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例</a:t>
            </a:r>
            <a:r>
              <a:rPr lang="en-US" altLang="zh-CN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：如图所示，在</a:t>
            </a:r>
            <a:r>
              <a:rPr lang="en-US" altLang="zh-CN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15N</a:t>
            </a:r>
            <a:r>
              <a:rPr lang="zh-CN" altLang="en-US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的水平拉力</a:t>
            </a:r>
            <a:r>
              <a:rPr lang="en-US" altLang="zh-CN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F</a:t>
            </a:r>
            <a:r>
              <a:rPr lang="zh-CN" altLang="en-US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作用下，重</a:t>
            </a:r>
            <a:r>
              <a:rPr lang="en-US" altLang="zh-CN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200N</a:t>
            </a:r>
            <a:r>
              <a:rPr lang="zh-CN" altLang="en-US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的物体沿水平地面向左做匀速直线运动，物体受到的滑动摩擦力为</a:t>
            </a:r>
            <a:r>
              <a:rPr lang="en-US" altLang="zh-CN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36N</a:t>
            </a:r>
            <a:r>
              <a:rPr lang="zh-CN" altLang="en-US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，则滑轮组的机械效率为</a:t>
            </a:r>
            <a:r>
              <a:rPr lang="en-US" altLang="zh-CN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_______;</a:t>
            </a:r>
            <a:r>
              <a:rPr lang="zh-CN" altLang="en-US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若物体的速度为</a:t>
            </a:r>
            <a:r>
              <a:rPr lang="en-US" altLang="zh-CN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0.2m/s,</a:t>
            </a:r>
            <a:r>
              <a:rPr lang="zh-CN" altLang="en-US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则</a:t>
            </a:r>
            <a:r>
              <a:rPr lang="en-US" altLang="zh-CN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1min</a:t>
            </a:r>
            <a:r>
              <a:rPr lang="zh-CN" altLang="en-US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内拉力做的功为</a:t>
            </a:r>
            <a:r>
              <a:rPr lang="en-US" altLang="zh-CN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______J.</a:t>
            </a:r>
            <a:endParaRPr lang="zh-CN" altLang="en-US" sz="3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2093149"/>
              </p:ext>
            </p:extLst>
          </p:nvPr>
        </p:nvGraphicFramePr>
        <p:xfrm>
          <a:off x="5026416" y="4477934"/>
          <a:ext cx="4974800" cy="14594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Image" r:id="rId3" imgW="26742600" imgH="7847280" progId="Photoshop.Image.14">
                  <p:embed/>
                </p:oleObj>
              </mc:Choice>
              <mc:Fallback>
                <p:oleObj name="Image" r:id="rId3" imgW="26742600" imgH="7847280" progId="Photoshop.Image.1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26416" y="4477934"/>
                        <a:ext cx="4974800" cy="14594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607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环保">
  <a:themeElements>
    <a:clrScheme name="环保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环保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环保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172</TotalTime>
  <Words>413</Words>
  <Application>Microsoft Office PowerPoint</Application>
  <PresentationFormat>宽屏</PresentationFormat>
  <Paragraphs>52</Paragraphs>
  <Slides>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方正舒体</vt:lpstr>
      <vt:lpstr>宋体</vt:lpstr>
      <vt:lpstr>幼圆</vt:lpstr>
      <vt:lpstr>Arial</vt:lpstr>
      <vt:lpstr>Garamond</vt:lpstr>
      <vt:lpstr>环保</vt:lpstr>
      <vt:lpstr>Image</vt:lpstr>
      <vt:lpstr>滑轮组与机械效率</vt:lpstr>
      <vt:lpstr>一、常见模型</vt:lpstr>
      <vt:lpstr>一、常见模型</vt:lpstr>
      <vt:lpstr>一、常见模型</vt:lpstr>
      <vt:lpstr>一、常见模型</vt:lpstr>
      <vt:lpstr>二、方法指导</vt:lpstr>
      <vt:lpstr>三、实战典例</vt:lpstr>
      <vt:lpstr>三、实战典例</vt:lpstr>
      <vt:lpstr>三、实战典例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滑轮组与机械效率</dc:title>
  <dc:creator>Weloon</dc:creator>
  <cp:lastModifiedBy>Weloon</cp:lastModifiedBy>
  <cp:revision>20</cp:revision>
  <dcterms:created xsi:type="dcterms:W3CDTF">2019-03-25T08:00:06Z</dcterms:created>
  <dcterms:modified xsi:type="dcterms:W3CDTF">2019-03-26T00:56:04Z</dcterms:modified>
</cp:coreProperties>
</file>